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87" r:id="rId3"/>
    <p:sldId id="256" r:id="rId4"/>
    <p:sldId id="286" r:id="rId5"/>
    <p:sldId id="279" r:id="rId6"/>
    <p:sldId id="283" r:id="rId7"/>
    <p:sldId id="284" r:id="rId8"/>
    <p:sldId id="288" r:id="rId9"/>
    <p:sldId id="299" r:id="rId10"/>
    <p:sldId id="289" r:id="rId11"/>
    <p:sldId id="290" r:id="rId12"/>
    <p:sldId id="291" r:id="rId13"/>
    <p:sldId id="294" r:id="rId14"/>
    <p:sldId id="295" r:id="rId15"/>
    <p:sldId id="296" r:id="rId16"/>
    <p:sldId id="300" r:id="rId17"/>
    <p:sldId id="297" r:id="rId18"/>
    <p:sldId id="298" r:id="rId19"/>
    <p:sldId id="292" r:id="rId20"/>
    <p:sldId id="301" r:id="rId21"/>
    <p:sldId id="302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61"/>
    <p:restoredTop sz="94699"/>
  </p:normalViewPr>
  <p:slideViewPr>
    <p:cSldViewPr snapToGrid="0">
      <p:cViewPr varScale="1">
        <p:scale>
          <a:sx n="124" d="100"/>
          <a:sy n="124" d="100"/>
        </p:scale>
        <p:origin x="3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5C24-109F-96E9-BB67-AA06536A2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4FC13-CFB2-EBE5-A8CE-00F545764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F835C-EB52-72A8-41F0-BF95663F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8941-589C-3C47-A3A7-972D2BD1E68E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17402-C0A5-7380-444D-4BAFFD1C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EF3AB-73ED-6FF5-C5FF-D6D9BAFC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4804-6FDC-8E43-B615-F724A772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6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9113-5A83-1B7E-678E-8066C264B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FDB51-5EA3-8348-F401-F329FECC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A5A4F-A6E3-ABAA-4507-8F98DE70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8941-589C-3C47-A3A7-972D2BD1E68E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9F623-3FB8-7192-EB8B-19A22407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0EFD3-7249-4A30-D663-CB53E0F7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4804-6FDC-8E43-B615-F724A772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6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732E8-7520-CA62-2176-327191649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13B5C-7DD0-F26B-E9A0-B286B232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7E0C-0F13-6907-A376-ED8A32B7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8941-589C-3C47-A3A7-972D2BD1E68E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29793-AA40-63C9-BF03-4D29C20D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F957D-3E49-B29D-C1CC-4FDFDB03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4804-6FDC-8E43-B615-F724A772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2183-BDFA-057E-4B82-1D96B2C7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C701A-2A3A-DCB0-7D77-88A07D64A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2B42B-57EB-F47C-B47A-96B79AA3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8941-589C-3C47-A3A7-972D2BD1E68E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2D028-5CE1-A2F3-2AC9-521C40AF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FD2A4-B44D-A84F-2B16-457AC7BF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4804-6FDC-8E43-B615-F724A772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9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5687-6330-75A1-8A13-9FB66714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1E31C-9BCF-61AF-D0FA-B9AE20431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D8AF3-BF04-EDEE-DA57-C9CB1C0B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8941-589C-3C47-A3A7-972D2BD1E68E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864DD-64C3-BBC6-C79E-E7A8EF4D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E4DDA-FA96-BEC0-122D-FAA2ED80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4804-6FDC-8E43-B615-F724A772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7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75E6-3060-10D9-202E-8031BE25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A98F-61FC-51B0-98D3-64FB87AAF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DE80C-FF0C-5675-9CBF-0173CD2EF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86A60-0D3F-10B2-129A-77D66FDE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8941-589C-3C47-A3A7-972D2BD1E68E}" type="datetimeFigureOut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1303C-903E-0A75-23AF-B852E74F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84741-D29A-F289-4380-3ADF1C03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4804-6FDC-8E43-B615-F724A772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8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DE6F-DC6D-E0CE-4924-DFDC1FFB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EA75A-87BA-78A4-5413-F2A5F2A5E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9F6E7-3C49-1665-F7BE-1814F6F5E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8600E-6C20-6DE5-B5BD-774EEB158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88BE7-5B13-9730-85D3-95A10E291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989F3-BFE0-D250-462E-0F8EFFF3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8941-589C-3C47-A3A7-972D2BD1E68E}" type="datetimeFigureOut">
              <a:rPr lang="en-US" smtClean="0"/>
              <a:t>5/19/25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FDFB7B-5FEF-2FE5-8213-4A4C53BE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9233A-1A34-311F-FC34-573FB7C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4804-6FDC-8E43-B615-F724A772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2D0F-9A5F-D5F4-4D90-1AD4283D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4ECFE-07C4-CA01-07CA-834897F3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8941-589C-3C47-A3A7-972D2BD1E68E}" type="datetimeFigureOut">
              <a:rPr lang="en-US" smtClean="0"/>
              <a:t>5/19/25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9961F-5DB1-B5E4-7D85-159DC28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312B8-0E98-E78B-4E55-CC63D84B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4804-6FDC-8E43-B615-F724A772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4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A2036-C89F-353E-9C91-140B81E1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8941-589C-3C47-A3A7-972D2BD1E68E}" type="datetimeFigureOut">
              <a:rPr lang="en-US" smtClean="0"/>
              <a:t>5/19/25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8BDCB-B993-50D4-C6CE-D0B23921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29E3-6AAD-A064-8743-35BC0C1A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4804-6FDC-8E43-B615-F724A772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3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BC65-C9DF-D31C-2EC4-78725BC8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B3606-E873-157D-9D5D-9CC389D31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E8491-39C1-2A8D-3C74-637DE8D1A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CFB81-FF57-E70A-5E44-36D08F9C4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8941-589C-3C47-A3A7-972D2BD1E68E}" type="datetimeFigureOut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8C61F-9FE4-1077-44C2-1C239CF24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53BA1-1B97-1A81-4745-3C35DDEA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4804-6FDC-8E43-B615-F724A772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8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DE9F-5E27-E47C-08C5-757E87AB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A5AA37-86B4-B18D-66A8-08E294BB0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DBD40-0D54-B0A5-D923-C54580CC8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C6B60-9A89-DA4D-B72F-4276FD0C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8941-589C-3C47-A3A7-972D2BD1E68E}" type="datetimeFigureOut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2A64F-8CD4-0232-B18E-C6BF09E0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731E2-60EC-E373-BE0C-55DC5AF4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4804-6FDC-8E43-B615-F724A772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5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1B78F-3658-F715-2650-FAC379A4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60D6C-E992-B1FE-756F-0B4C6079D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90152-C2BA-899C-8907-7950ED2E9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BC8941-589C-3C47-A3A7-972D2BD1E68E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421DC-2854-584A-C866-1A7228789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2C9B0-BD72-01B6-131F-3420D92C4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B74804-6FDC-8E43-B615-F724A772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F167BE79-1F8F-AE76-FFE9-F26D814E3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19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1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49645-5D8B-6B6B-2031-5EFCA1DF8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etter&#10;&#10;AI-generated content may be incorrect.">
            <a:extLst>
              <a:ext uri="{FF2B5EF4-FFF2-40B4-BE49-F238E27FC236}">
                <a16:creationId xmlns:a16="http://schemas.microsoft.com/office/drawing/2014/main" id="{C52BF995-4A3C-F7A7-58EC-826E0CD4F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772" y="960120"/>
            <a:ext cx="6290456" cy="4937760"/>
          </a:xfrm>
        </p:spPr>
      </p:pic>
    </p:spTree>
    <p:extLst>
      <p:ext uri="{BB962C8B-B14F-4D97-AF65-F5344CB8AC3E}">
        <p14:creationId xmlns:p14="http://schemas.microsoft.com/office/powerpoint/2010/main" val="242891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205D8-6D72-B115-E4B7-EEC4CF37A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-up of a letter&#10;&#10;AI-generated content may be incorrect.">
            <a:extLst>
              <a:ext uri="{FF2B5EF4-FFF2-40B4-BE49-F238E27FC236}">
                <a16:creationId xmlns:a16="http://schemas.microsoft.com/office/drawing/2014/main" id="{1440A1FA-ED45-1639-A0F7-FBC63EB58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4393" y="387237"/>
            <a:ext cx="6580632" cy="6217920"/>
          </a:xfrm>
        </p:spPr>
      </p:pic>
    </p:spTree>
    <p:extLst>
      <p:ext uri="{BB962C8B-B14F-4D97-AF65-F5344CB8AC3E}">
        <p14:creationId xmlns:p14="http://schemas.microsoft.com/office/powerpoint/2010/main" val="326122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4A524-9556-3FA3-3598-0994C8F05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etter to a hotel&#10;&#10;AI-generated content may be incorrect.">
            <a:extLst>
              <a:ext uri="{FF2B5EF4-FFF2-40B4-BE49-F238E27FC236}">
                <a16:creationId xmlns:a16="http://schemas.microsoft.com/office/drawing/2014/main" id="{9B1773B4-4F30-209F-3D57-2CBBF5479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689" y="1480344"/>
            <a:ext cx="9670945" cy="3566160"/>
          </a:xfrm>
        </p:spPr>
      </p:pic>
    </p:spTree>
    <p:extLst>
      <p:ext uri="{BB962C8B-B14F-4D97-AF65-F5344CB8AC3E}">
        <p14:creationId xmlns:p14="http://schemas.microsoft.com/office/powerpoint/2010/main" val="418598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6D1F-66A1-EB76-E567-5061693A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Vivian is a marketing genius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CE956-7263-DD8C-1FE6-5876DF6C0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answered every question. </a:t>
            </a:r>
          </a:p>
          <a:p>
            <a:pPr lvl="1"/>
            <a:r>
              <a:rPr lang="en-US" dirty="0"/>
              <a:t>How many days</a:t>
            </a:r>
          </a:p>
          <a:p>
            <a:pPr lvl="1"/>
            <a:r>
              <a:rPr lang="en-US" dirty="0"/>
              <a:t>Options for where to stay</a:t>
            </a:r>
          </a:p>
          <a:p>
            <a:pPr lvl="1"/>
            <a:r>
              <a:rPr lang="en-US" dirty="0"/>
              <a:t>Advice on what to see</a:t>
            </a:r>
          </a:p>
          <a:p>
            <a:pPr lvl="1"/>
            <a:r>
              <a:rPr lang="en-US" dirty="0"/>
              <a:t>How to get to/from airport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0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C8C5-FCDC-981A-3E8D-D9D3EE11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Vivian is a marketing genius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1395-E672-532E-B6E8-27FABF99F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enhanced every answer in a way to make you choose her: </a:t>
            </a:r>
          </a:p>
          <a:p>
            <a:pPr lvl="1"/>
            <a:r>
              <a:rPr lang="en-US" dirty="0"/>
              <a:t>Secret insider info – YELLOW cabs are the best </a:t>
            </a:r>
          </a:p>
          <a:p>
            <a:pPr lvl="1"/>
            <a:r>
              <a:rPr lang="en-US" dirty="0"/>
              <a:t>Setting the visitor up for success – the botanical gardens are not what you might expect</a:t>
            </a:r>
          </a:p>
          <a:p>
            <a:pPr lvl="1"/>
            <a:r>
              <a:rPr lang="en-US" dirty="0"/>
              <a:t>She understands how to drive in a 3</a:t>
            </a:r>
            <a:r>
              <a:rPr lang="en-US" baseline="30000" dirty="0"/>
              <a:t>rd</a:t>
            </a:r>
            <a:r>
              <a:rPr lang="en-US" dirty="0"/>
              <a:t> world city</a:t>
            </a:r>
          </a:p>
          <a:p>
            <a:pPr lvl="1"/>
            <a:r>
              <a:rPr lang="en-US" dirty="0"/>
              <a:t>More than just a safe driver, she knows how long it takes to get MEDCU </a:t>
            </a:r>
          </a:p>
        </p:txBody>
      </p:sp>
    </p:spTree>
    <p:extLst>
      <p:ext uri="{BB962C8B-B14F-4D97-AF65-F5344CB8AC3E}">
        <p14:creationId xmlns:p14="http://schemas.microsoft.com/office/powerpoint/2010/main" val="133630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C929-9318-DE02-C564-F7CB06C9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 favorite line in her note: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D554-7080-8436-9761-01B125710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This is a poor city and not pretty. </a:t>
            </a:r>
          </a:p>
          <a:p>
            <a:pPr lvl="1"/>
            <a:r>
              <a:rPr lang="en-US" dirty="0"/>
              <a:t>But in her capable hands, you will have a good, safe, and memorable experience. </a:t>
            </a:r>
          </a:p>
        </p:txBody>
      </p:sp>
    </p:spTree>
    <p:extLst>
      <p:ext uri="{BB962C8B-B14F-4D97-AF65-F5344CB8AC3E}">
        <p14:creationId xmlns:p14="http://schemas.microsoft.com/office/powerpoint/2010/main" val="480626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275F-95F2-A12F-8B96-1BFB0375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of all…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12F4-798B-B68F-DAD6-4971FD71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set a </a:t>
            </a:r>
            <a:r>
              <a:rPr lang="en-US" sz="3600" b="1" dirty="0"/>
              <a:t>new expectation </a:t>
            </a:r>
            <a:r>
              <a:rPr lang="en-US" dirty="0"/>
              <a:t>for this traveler when reviewing other options. </a:t>
            </a:r>
          </a:p>
        </p:txBody>
      </p:sp>
    </p:spTree>
    <p:extLst>
      <p:ext uri="{BB962C8B-B14F-4D97-AF65-F5344CB8AC3E}">
        <p14:creationId xmlns:p14="http://schemas.microsoft.com/office/powerpoint/2010/main" val="257168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2087-1554-5AE5-F025-4F5A6958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she didn’t do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5F49-DE42-B303-09B6-FE197A5A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Apologize for her country</a:t>
            </a:r>
          </a:p>
          <a:p>
            <a:r>
              <a:rPr lang="en-US" dirty="0"/>
              <a:t>Brag about having the most 5 Star reviews  </a:t>
            </a:r>
          </a:p>
          <a:p>
            <a:r>
              <a:rPr lang="en-US" dirty="0"/>
              <a:t>Offer any pricing</a:t>
            </a:r>
          </a:p>
          <a:p>
            <a:r>
              <a:rPr lang="en-US" dirty="0"/>
              <a:t>Offer any availability </a:t>
            </a:r>
          </a:p>
          <a:p>
            <a:r>
              <a:rPr lang="en-US" dirty="0"/>
              <a:t>Promise anything</a:t>
            </a:r>
          </a:p>
          <a:p>
            <a:r>
              <a:rPr lang="en-US" dirty="0"/>
              <a:t>Gush about how much everyone enjoy her tours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51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F3C2-6DEC-4C8F-5D1F-9815B263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Instead, she created a real sense of urgency…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D59A-0CDE-54C7-A014-CA64580CC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phrases like </a:t>
            </a:r>
          </a:p>
          <a:p>
            <a:pPr lvl="1"/>
            <a:r>
              <a:rPr lang="en-US" dirty="0"/>
              <a:t>I am Ecuador’s most booked guide </a:t>
            </a:r>
          </a:p>
          <a:p>
            <a:pPr lvl="1"/>
            <a:r>
              <a:rPr lang="en-US" dirty="0"/>
              <a:t>I have toured 33 years over 9,000 travelers </a:t>
            </a:r>
          </a:p>
          <a:p>
            <a:pPr lvl="1"/>
            <a:r>
              <a:rPr lang="en-US" dirty="0"/>
              <a:t>The important thing, in all modesty, is to get me booked</a:t>
            </a:r>
          </a:p>
          <a:p>
            <a:pPr lvl="1"/>
            <a:r>
              <a:rPr lang="en-US" dirty="0"/>
              <a:t>Recently I have had to turn down several dozen tours</a:t>
            </a:r>
          </a:p>
          <a:p>
            <a:pPr lvl="1"/>
            <a:r>
              <a:rPr lang="en-US" dirty="0"/>
              <a:t>Most months are fully booked about 3 months in advance</a:t>
            </a:r>
          </a:p>
        </p:txBody>
      </p:sp>
    </p:spTree>
    <p:extLst>
      <p:ext uri="{BB962C8B-B14F-4D97-AF65-F5344CB8AC3E}">
        <p14:creationId xmlns:p14="http://schemas.microsoft.com/office/powerpoint/2010/main" val="1868624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C845-90DA-338F-CE2A-9C3899DA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apply this formula to Portland?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05C3E-55E1-DFB9-D0DF-140995046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we have to understand the expectations of the prospective visitor. </a:t>
            </a:r>
          </a:p>
          <a:p>
            <a:endParaRPr lang="en-US" dirty="0"/>
          </a:p>
          <a:p>
            <a:r>
              <a:rPr lang="en-US" dirty="0"/>
              <a:t>What do they want when they choose Portland as their destination?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6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B440-B25F-7A46-029F-603EF3E5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going to talk about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256F3-990E-3CAA-A65A-EB404206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Paula?</a:t>
            </a:r>
          </a:p>
          <a:p>
            <a:r>
              <a:rPr lang="en-US" dirty="0"/>
              <a:t>How does W@W help clients?</a:t>
            </a:r>
          </a:p>
          <a:p>
            <a:r>
              <a:rPr lang="en-US" dirty="0"/>
              <a:t>Why is a Strategic Plan so important for hospitality businesses? </a:t>
            </a:r>
          </a:p>
          <a:p>
            <a:r>
              <a:rPr lang="en-US" dirty="0"/>
              <a:t>Setting customer expectations so they choose YOU! </a:t>
            </a:r>
          </a:p>
        </p:txBody>
      </p:sp>
    </p:spTree>
    <p:extLst>
      <p:ext uri="{BB962C8B-B14F-4D97-AF65-F5344CB8AC3E}">
        <p14:creationId xmlns:p14="http://schemas.microsoft.com/office/powerpoint/2010/main" val="131175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985DB-406A-20BC-6156-7C7C7E6E0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3786352" cy="5959366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/>
              <a:t>Expectations</a:t>
            </a:r>
          </a:p>
          <a:p>
            <a:r>
              <a:rPr lang="en-US" sz="3600" dirty="0"/>
              <a:t>Seafood</a:t>
            </a:r>
          </a:p>
          <a:p>
            <a:r>
              <a:rPr lang="en-US" sz="3600" dirty="0"/>
              <a:t>Ocean view</a:t>
            </a:r>
          </a:p>
          <a:p>
            <a:r>
              <a:rPr lang="en-US" sz="3600" dirty="0"/>
              <a:t>Good food</a:t>
            </a:r>
          </a:p>
          <a:p>
            <a:r>
              <a:rPr lang="en-US" sz="3600" dirty="0"/>
              <a:t>Great drinks</a:t>
            </a:r>
          </a:p>
          <a:p>
            <a:r>
              <a:rPr lang="en-US" sz="3600" dirty="0"/>
              <a:t>Good weather</a:t>
            </a:r>
          </a:p>
          <a:p>
            <a:r>
              <a:rPr lang="en-US" sz="3600" dirty="0"/>
              <a:t>Old buildings</a:t>
            </a:r>
          </a:p>
          <a:p>
            <a:r>
              <a:rPr lang="en-US" sz="3600" dirty="0"/>
              <a:t>Change of pace</a:t>
            </a:r>
          </a:p>
          <a:p>
            <a:r>
              <a:rPr lang="en-US" sz="3600" dirty="0"/>
              <a:t>Walkability</a:t>
            </a:r>
          </a:p>
          <a:p>
            <a:r>
              <a:rPr lang="en-US" dirty="0"/>
              <a:t>Woods </a:t>
            </a:r>
          </a:p>
          <a:p>
            <a:r>
              <a:rPr lang="en-US" dirty="0"/>
              <a:t>Lighthouses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Donuts </a:t>
            </a:r>
          </a:p>
          <a:p>
            <a:r>
              <a:rPr lang="en-US" dirty="0"/>
              <a:t>Oysters </a:t>
            </a:r>
          </a:p>
          <a:p>
            <a:r>
              <a:rPr lang="en-US" dirty="0"/>
              <a:t>Wildlife</a:t>
            </a:r>
          </a:p>
          <a:p>
            <a:r>
              <a:rPr lang="en-US" dirty="0"/>
              <a:t>New experience different from other place</a:t>
            </a:r>
          </a:p>
          <a:p>
            <a:r>
              <a:rPr lang="en-US" dirty="0"/>
              <a:t>Safety</a:t>
            </a:r>
          </a:p>
          <a:p>
            <a:r>
              <a:rPr lang="en-US" dirty="0"/>
              <a:t>Relaxed and have fun</a:t>
            </a:r>
          </a:p>
          <a:p>
            <a:r>
              <a:rPr lang="en-US" dirty="0"/>
              <a:t>Put me at ease</a:t>
            </a:r>
          </a:p>
          <a:p>
            <a:r>
              <a:rPr lang="en-US" dirty="0"/>
              <a:t>Serenity </a:t>
            </a:r>
          </a:p>
          <a:p>
            <a:r>
              <a:rPr lang="en-US" dirty="0"/>
              <a:t>Thrill ride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90A792-A7BE-20C4-CECE-04BBCF4EA825}"/>
              </a:ext>
            </a:extLst>
          </p:cNvPr>
          <p:cNvSpPr txBox="1"/>
          <p:nvPr/>
        </p:nvSpPr>
        <p:spPr>
          <a:xfrm>
            <a:off x="6211613" y="220716"/>
            <a:ext cx="4666594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Surprises</a:t>
            </a:r>
          </a:p>
          <a:p>
            <a:r>
              <a:rPr lang="en-US" sz="3600" dirty="0"/>
              <a:t>Cars stop at crosswalk</a:t>
            </a:r>
          </a:p>
          <a:p>
            <a:r>
              <a:rPr lang="en-US" sz="3600" dirty="0"/>
              <a:t>Friendly people</a:t>
            </a:r>
          </a:p>
          <a:p>
            <a:r>
              <a:rPr lang="en-US" sz="3600" dirty="0"/>
              <a:t>Hospitality </a:t>
            </a:r>
          </a:p>
          <a:p>
            <a:r>
              <a:rPr lang="en-US" sz="3600" dirty="0"/>
              <a:t>Urban amenities </a:t>
            </a:r>
          </a:p>
          <a:p>
            <a:r>
              <a:rPr lang="en-US" sz="3600" dirty="0"/>
              <a:t>Authenticity</a:t>
            </a:r>
          </a:p>
          <a:p>
            <a:r>
              <a:rPr lang="en-US" sz="3600" dirty="0"/>
              <a:t>So many options for eating and doing</a:t>
            </a:r>
          </a:p>
          <a:p>
            <a:r>
              <a:rPr lang="en-US" sz="3600" dirty="0"/>
              <a:t>Knowledgeable locals </a:t>
            </a:r>
          </a:p>
          <a:p>
            <a:r>
              <a:rPr lang="en-US" sz="3600" dirty="0"/>
              <a:t>Local art &amp; culture </a:t>
            </a:r>
          </a:p>
          <a:p>
            <a:r>
              <a:rPr lang="en-US" sz="3600" dirty="0"/>
              <a:t>Beyond friendly</a:t>
            </a:r>
          </a:p>
          <a:p>
            <a:r>
              <a:rPr lang="en-US" sz="3600" dirty="0"/>
              <a:t>Music &amp; entertainment</a:t>
            </a:r>
          </a:p>
          <a:p>
            <a:r>
              <a:rPr lang="en-US" sz="3600" dirty="0"/>
              <a:t>Access &amp; proximity of everything </a:t>
            </a:r>
          </a:p>
          <a:p>
            <a:r>
              <a:rPr lang="en-US" sz="3600" dirty="0"/>
              <a:t>How big Maine is 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751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2B7A-219B-5270-FC9F-A83E1F095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 Aways for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7FA84-BA05-221B-20E3-FE0364D29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Before you answer the next inquiry…</a:t>
            </a:r>
          </a:p>
          <a:p>
            <a:pPr lvl="1"/>
            <a:r>
              <a:rPr lang="en-US" dirty="0"/>
              <a:t>Think about your visitor’s expectations.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Think about the little ways you can exceed their expectations.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can you be their guide or their resource for their stay?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can you make them choose Portland, and YOU by understanding their needs, wants, and expectations?</a:t>
            </a:r>
          </a:p>
        </p:txBody>
      </p:sp>
    </p:spTree>
    <p:extLst>
      <p:ext uri="{BB962C8B-B14F-4D97-AF65-F5344CB8AC3E}">
        <p14:creationId xmlns:p14="http://schemas.microsoft.com/office/powerpoint/2010/main" val="4128151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ss, outdoor, aircraft&#10;&#10;Description automatically generated">
            <a:extLst>
              <a:ext uri="{FF2B5EF4-FFF2-40B4-BE49-F238E27FC236}">
                <a16:creationId xmlns:a16="http://schemas.microsoft.com/office/drawing/2014/main" id="{CFBB430E-8444-B73B-771B-1871799B2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E2AEF-0E4E-2314-0FCA-A02026A86C78}"/>
              </a:ext>
            </a:extLst>
          </p:cNvPr>
          <p:cNvSpPr txBox="1"/>
          <p:nvPr/>
        </p:nvSpPr>
        <p:spPr>
          <a:xfrm>
            <a:off x="3383280" y="3509010"/>
            <a:ext cx="540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68 Commercial Street, 2</a:t>
            </a:r>
            <a:r>
              <a:rPr lang="en-US" sz="1600" baseline="30000" dirty="0">
                <a:solidFill>
                  <a:schemeClr val="bg1"/>
                </a:solidFill>
              </a:rPr>
              <a:t>nd</a:t>
            </a:r>
            <a:r>
              <a:rPr lang="en-US" sz="1600" dirty="0">
                <a:solidFill>
                  <a:schemeClr val="bg1"/>
                </a:solidFill>
              </a:rPr>
              <a:t> Floor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Portland, ME 04101</a:t>
            </a:r>
            <a:endParaRPr lang="en-US" sz="1600" dirty="0">
              <a:solidFill>
                <a:srgbClr val="F6AB0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11004-454E-CE37-729F-86AFB6BEF175}"/>
              </a:ext>
            </a:extLst>
          </p:cNvPr>
          <p:cNvSpPr txBox="1"/>
          <p:nvPr/>
        </p:nvSpPr>
        <p:spPr>
          <a:xfrm>
            <a:off x="3872865" y="4099232"/>
            <a:ext cx="491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6AB0A"/>
                </a:solidFill>
              </a:rPr>
              <a:t>207-797-0147</a:t>
            </a:r>
          </a:p>
        </p:txBody>
      </p:sp>
    </p:spTree>
    <p:extLst>
      <p:ext uri="{BB962C8B-B14F-4D97-AF65-F5344CB8AC3E}">
        <p14:creationId xmlns:p14="http://schemas.microsoft.com/office/powerpoint/2010/main" val="167288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5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B33D8-8CF7-E3C6-DA1B-AD23F381B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32" y="643467"/>
            <a:ext cx="721173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2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FEABB-506E-B1A2-5890-FFD2AAD61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93F2-EEC6-D725-34C2-DAC01F78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reasons companies seek marketing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A9668-02DC-C310-2923-BCFFD529F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Personnel changes leave a big hole in bandwidth &amp; a gap in strategic insight </a:t>
            </a:r>
          </a:p>
          <a:p>
            <a:endParaRPr lang="en-US" dirty="0"/>
          </a:p>
          <a:p>
            <a:r>
              <a:rPr lang="en-US" dirty="0"/>
              <a:t>There’s a new potential that is outside the expertise of the current team (new offering, new market, new territory etc.) </a:t>
            </a:r>
          </a:p>
          <a:p>
            <a:endParaRPr lang="en-US" dirty="0"/>
          </a:p>
          <a:p>
            <a:r>
              <a:rPr lang="en-US" dirty="0"/>
              <a:t>The internal team has a short-term need for extra hands/help </a:t>
            </a:r>
          </a:p>
        </p:txBody>
      </p:sp>
    </p:spTree>
    <p:extLst>
      <p:ext uri="{BB962C8B-B14F-4D97-AF65-F5344CB8AC3E}">
        <p14:creationId xmlns:p14="http://schemas.microsoft.com/office/powerpoint/2010/main" val="239619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F0E9-BFF7-9F61-E13E-DE88A77A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Fractional CMO add value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AD71-5A86-6D4F-9B5E-3B5F40DC9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alignment with corporate goals </a:t>
            </a:r>
          </a:p>
          <a:p>
            <a:r>
              <a:rPr lang="en-US" dirty="0"/>
              <a:t>Targeted expertise that is missing in the internal team </a:t>
            </a:r>
          </a:p>
          <a:p>
            <a:r>
              <a:rPr lang="en-US" dirty="0"/>
              <a:t>Broader perspective across multiple industries and disciplines</a:t>
            </a:r>
          </a:p>
          <a:p>
            <a:r>
              <a:rPr lang="en-US" dirty="0"/>
              <a:t>Steps in as needed and steps out as completed </a:t>
            </a:r>
          </a:p>
          <a:p>
            <a:r>
              <a:rPr lang="en-US" dirty="0"/>
              <a:t>Literally only a fraction of the salary of a FTE marketing director or CMO. </a:t>
            </a:r>
          </a:p>
          <a:p>
            <a:r>
              <a:rPr lang="en-US" dirty="0"/>
              <a:t>Extra hands to get it done (write content, buy media, manage deadlines)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1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4B96-F4DD-04BF-AB7E-91BCFB1F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Strategic Plan is Everyone’s Goal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3E12E-75F3-FBB8-2AB1-88672984A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Communicating the Strategic Plan and Vision in ways that make it real for every member of the team. </a:t>
            </a:r>
          </a:p>
          <a:p>
            <a:endParaRPr lang="en-US" dirty="0"/>
          </a:p>
          <a:p>
            <a:r>
              <a:rPr lang="en-US" dirty="0"/>
              <a:t>Concrete KPIs so everyone feels part of the company’s success. </a:t>
            </a:r>
          </a:p>
          <a:p>
            <a:endParaRPr lang="en-US" dirty="0"/>
          </a:p>
          <a:p>
            <a:r>
              <a:rPr lang="en-US" dirty="0"/>
              <a:t>Emphasizing the importance and value of strategic direction for all aspects of marketing: social media, video, photography, customer experience… everything needs a strategic focus and measurable call to action. </a:t>
            </a:r>
          </a:p>
        </p:txBody>
      </p:sp>
    </p:spTree>
    <p:extLst>
      <p:ext uri="{BB962C8B-B14F-4D97-AF65-F5344CB8AC3E}">
        <p14:creationId xmlns:p14="http://schemas.microsoft.com/office/powerpoint/2010/main" val="326736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AC3338-2E9D-FF82-E15B-8411747CB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902" y="2994173"/>
            <a:ext cx="3002973" cy="3002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0492D-9629-D866-F517-538E7599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696" y="5159268"/>
            <a:ext cx="2864166" cy="1004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49B67-AC77-54FE-1B45-21F33BBF4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611" y="4263241"/>
            <a:ext cx="2177359" cy="2063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DD637-1DDF-8E59-A385-1EF06228E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97" y="4556125"/>
            <a:ext cx="2241550" cy="224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F40EF-8E76-C1E3-45A5-0890731FA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3136900"/>
            <a:ext cx="2222500" cy="124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1DEBC1-1EF1-4EC2-6117-434809323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8527" y="1497221"/>
            <a:ext cx="1689100" cy="1955800"/>
          </a:xfrm>
          <a:prstGeom prst="rect">
            <a:avLst/>
          </a:prstGeom>
        </p:spPr>
      </p:pic>
      <p:pic>
        <p:nvPicPr>
          <p:cNvPr id="15" name="Picture 14" descr="A group of people with black letters&#10;&#10;AI-generated content may be incorrect.">
            <a:extLst>
              <a:ext uri="{FF2B5EF4-FFF2-40B4-BE49-F238E27FC236}">
                <a16:creationId xmlns:a16="http://schemas.microsoft.com/office/drawing/2014/main" id="{542033B2-F16E-8734-EC70-53C100162A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7057" y="260350"/>
            <a:ext cx="2400300" cy="1181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109CA8-0847-86C7-9167-C200811F6B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6124" y="2658303"/>
            <a:ext cx="4064000" cy="8493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8B895B-5ACC-3EF6-7BC4-2EE258A4E9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883" y="306976"/>
            <a:ext cx="2560320" cy="757649"/>
          </a:xfrm>
          <a:prstGeom prst="rect">
            <a:avLst/>
          </a:prstGeom>
        </p:spPr>
      </p:pic>
      <p:pic>
        <p:nvPicPr>
          <p:cNvPr id="19" name="Picture 18" descr="A close-up of a logo&#10;&#10;AI-generated content may be incorrect.">
            <a:extLst>
              <a:ext uri="{FF2B5EF4-FFF2-40B4-BE49-F238E27FC236}">
                <a16:creationId xmlns:a16="http://schemas.microsoft.com/office/drawing/2014/main" id="{C1B17A2B-C89A-C4C6-E774-985A8F4076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1602" y="193040"/>
            <a:ext cx="4064000" cy="1155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9942CF-2A3C-0123-35E8-9E8B9DAEEE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119432"/>
            <a:ext cx="3411022" cy="2635788"/>
          </a:xfrm>
          <a:prstGeom prst="rect">
            <a:avLst/>
          </a:prstGeom>
        </p:spPr>
      </p:pic>
      <p:pic>
        <p:nvPicPr>
          <p:cNvPr id="21" name="Picture 20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EC930D1-1B32-6E68-37AE-874358765C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92226" y="1567942"/>
            <a:ext cx="2260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5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8E56-B81A-854D-8F38-C52407D1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first….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188C6-9D31-4FB9-D71F-90C627ADF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couple of intriguing hospitality stories </a:t>
            </a:r>
          </a:p>
          <a:p>
            <a:pPr lvl="1"/>
            <a:r>
              <a:rPr lang="en-US" dirty="0"/>
              <a:t>Mother of the groom gets moved three times before hotel room is satisfactory.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Sad family comes to Portland for a new twist on Christmas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Planning a trip to the Galapagos </a:t>
            </a:r>
          </a:p>
        </p:txBody>
      </p:sp>
    </p:spTree>
    <p:extLst>
      <p:ext uri="{BB962C8B-B14F-4D97-AF65-F5344CB8AC3E}">
        <p14:creationId xmlns:p14="http://schemas.microsoft.com/office/powerpoint/2010/main" val="283647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B259-0509-FA77-79BD-EC5FA703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request was sent for tour info for Quito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AB6D9-0C5E-BDD9-200E-6E57712B8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 a trip for January 2026</a:t>
            </a:r>
          </a:p>
          <a:p>
            <a:r>
              <a:rPr lang="en-US" dirty="0"/>
              <a:t>Stopping in Quito enroute to Galapagos</a:t>
            </a:r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To/from airport</a:t>
            </a:r>
          </a:p>
          <a:p>
            <a:pPr lvl="1"/>
            <a:r>
              <a:rPr lang="en-US" dirty="0"/>
              <a:t>Places to stay</a:t>
            </a:r>
          </a:p>
          <a:p>
            <a:pPr lvl="1"/>
            <a:r>
              <a:rPr lang="en-US" dirty="0"/>
              <a:t>How long to stay </a:t>
            </a:r>
          </a:p>
          <a:p>
            <a:pPr lvl="1"/>
            <a:r>
              <a:rPr lang="en-US" dirty="0"/>
              <a:t>Night life, dining options, tour ideas? </a:t>
            </a:r>
          </a:p>
          <a:p>
            <a:pPr lvl="1"/>
            <a:r>
              <a:rPr lang="en-US" dirty="0"/>
              <a:t>Do we need a guide? Group or private?</a:t>
            </a:r>
          </a:p>
        </p:txBody>
      </p:sp>
    </p:spTree>
    <p:extLst>
      <p:ext uri="{BB962C8B-B14F-4D97-AF65-F5344CB8AC3E}">
        <p14:creationId xmlns:p14="http://schemas.microsoft.com/office/powerpoint/2010/main" val="69905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8826</TotalTime>
  <Words>756</Words>
  <Application>Microsoft Macintosh PowerPoint</Application>
  <PresentationFormat>Widescreen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What are we going to talk about today? </vt:lpstr>
      <vt:lpstr>PowerPoint Presentation</vt:lpstr>
      <vt:lpstr>Key reasons companies seek marketing help</vt:lpstr>
      <vt:lpstr>How does a Fractional CMO add value </vt:lpstr>
      <vt:lpstr>The Strategic Plan is Everyone’s Goal </vt:lpstr>
      <vt:lpstr>PowerPoint Presentation</vt:lpstr>
      <vt:lpstr>But first…. </vt:lpstr>
      <vt:lpstr>A request was sent for tour info for Quito</vt:lpstr>
      <vt:lpstr>PowerPoint Presentation</vt:lpstr>
      <vt:lpstr>PowerPoint Presentation</vt:lpstr>
      <vt:lpstr>PowerPoint Presentation</vt:lpstr>
      <vt:lpstr>Vivian is a marketing genius </vt:lpstr>
      <vt:lpstr>Vivian is a marketing genius </vt:lpstr>
      <vt:lpstr>My  favorite line in her note: </vt:lpstr>
      <vt:lpstr>Most of all… </vt:lpstr>
      <vt:lpstr>What she didn’t do </vt:lpstr>
      <vt:lpstr>Instead, she created a real sense of urgency… </vt:lpstr>
      <vt:lpstr>How do we apply this formula to Portland? </vt:lpstr>
      <vt:lpstr>PowerPoint Presentation</vt:lpstr>
      <vt:lpstr>Key Take Aways for Today: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Mahony</dc:creator>
  <cp:lastModifiedBy>Paula Mahony</cp:lastModifiedBy>
  <cp:revision>17</cp:revision>
  <cp:lastPrinted>2025-03-04T00:22:40Z</cp:lastPrinted>
  <dcterms:created xsi:type="dcterms:W3CDTF">2025-02-26T17:26:38Z</dcterms:created>
  <dcterms:modified xsi:type="dcterms:W3CDTF">2025-05-19T20:32:53Z</dcterms:modified>
</cp:coreProperties>
</file>